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2" r:id="rId2"/>
  </p:sldMasterIdLst>
  <p:notesMasterIdLst>
    <p:notesMasterId r:id="rId21"/>
  </p:notesMasterIdLst>
  <p:sldIdLst>
    <p:sldId id="262" r:id="rId3"/>
    <p:sldId id="305" r:id="rId4"/>
    <p:sldId id="315" r:id="rId5"/>
    <p:sldId id="316" r:id="rId6"/>
    <p:sldId id="263" r:id="rId7"/>
    <p:sldId id="314" r:id="rId8"/>
    <p:sldId id="317" r:id="rId9"/>
    <p:sldId id="306" r:id="rId10"/>
    <p:sldId id="318" r:id="rId11"/>
    <p:sldId id="319" r:id="rId12"/>
    <p:sldId id="320" r:id="rId13"/>
    <p:sldId id="321" r:id="rId14"/>
    <p:sldId id="322" r:id="rId15"/>
    <p:sldId id="307" r:id="rId16"/>
    <p:sldId id="301" r:id="rId17"/>
    <p:sldId id="295" r:id="rId18"/>
    <p:sldId id="302" r:id="rId19"/>
    <p:sldId id="323" r:id="rId20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80604020202020204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80604020202020204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80604020202020204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80604020202020204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80604020202020204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80604020202020204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80604020202020204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80604020202020204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80604020202020204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24">
          <p15:clr>
            <a:srgbClr val="A4A3A4"/>
          </p15:clr>
        </p15:guide>
        <p15:guide id="2" pos="287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99CCFF"/>
    <a:srgbClr val="5A7F91"/>
    <a:srgbClr val="FF6600"/>
    <a:srgbClr val="0066CC"/>
    <a:srgbClr val="FF33CC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ä¸­åº¦æ ·å¼ 2 - å¼ºè°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104" autoAdjust="0"/>
  </p:normalViewPr>
  <p:slideViewPr>
    <p:cSldViewPr>
      <p:cViewPr varScale="1">
        <p:scale>
          <a:sx n="81" d="100"/>
          <a:sy n="81" d="100"/>
        </p:scale>
        <p:origin x="1498" y="48"/>
      </p:cViewPr>
      <p:guideLst>
        <p:guide orient="horz" pos="1824"/>
        <p:guide pos="2875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7" d="100"/>
          <a:sy n="67" d="100"/>
        </p:scale>
        <p:origin x="2748" y="78"/>
      </p:cViewPr>
      <p:guideLst/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defRPr sz="1200">
                <a:latin typeface="Arial" panose="0208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200">
                <a:latin typeface="Arial" panose="0208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204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eaLnBrk="1" hangingPunct="1">
              <a:defRPr sz="1200">
                <a:latin typeface="Arial" panose="0208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4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832600A-A8CC-4610-9E88-7A1E8DDADBB7}" type="slidenum">
              <a:rPr lang="en-US" altLang="zh-CN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612769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80604020202020204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80604020202020204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80604020202020204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80604020202020204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80604020202020204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lobe_ne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0" y="0"/>
            <a:ext cx="3213100" cy="314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7543800" y="533400"/>
            <a:ext cx="1371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9pPr>
          </a:lstStyle>
          <a:p>
            <a:pPr>
              <a:spcBef>
                <a:spcPct val="50000"/>
              </a:spcBef>
              <a:defRPr/>
            </a:pPr>
            <a:endParaRPr lang="zh-CN" altLang="zh-CN" b="1"/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2124075" y="2276475"/>
            <a:ext cx="4876800" cy="1143000"/>
          </a:xfrm>
        </p:spPr>
        <p:txBody>
          <a:bodyPr anchor="ctr"/>
          <a:lstStyle>
            <a:lvl1pPr algn="ctr">
              <a:defRPr sz="3300"/>
            </a:lvl1pPr>
          </a:lstStyle>
          <a:p>
            <a:r>
              <a:rPr lang="en-US" altLang="zh-CN"/>
              <a:t>Chapter title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69100" y="304800"/>
            <a:ext cx="2209800" cy="58769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39700" y="304800"/>
            <a:ext cx="6477000" cy="58769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9700" y="304800"/>
            <a:ext cx="8839200" cy="6096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277813" y="1125538"/>
            <a:ext cx="4267200" cy="50561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97413" y="1125538"/>
            <a:ext cx="4267200" cy="50561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BFE93-0665-4629-AA61-1EA7865D7DFD}" type="datetimeFigureOut">
              <a:rPr lang="zh-CN" altLang="en-US" smtClean="0"/>
              <a:t>2022/4/20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F964-E0A4-491F-BA31-47F14BF362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BFE93-0665-4629-AA61-1EA7865D7DFD}" type="datetimeFigureOut">
              <a:rPr lang="zh-CN" altLang="en-US" smtClean="0"/>
              <a:t>2022/4/20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F964-E0A4-491F-BA31-47F14BF362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BFE93-0665-4629-AA61-1EA7865D7DFD}" type="datetimeFigureOut">
              <a:rPr lang="zh-CN" altLang="en-US" smtClean="0"/>
              <a:t>2022/4/20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F964-E0A4-491F-BA31-47F14BF362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BFE93-0665-4629-AA61-1EA7865D7DFD}" type="datetimeFigureOut">
              <a:rPr lang="zh-CN" altLang="en-US" smtClean="0"/>
              <a:t>2022/4/20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F964-E0A4-491F-BA31-47F14BF362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BFE93-0665-4629-AA61-1EA7865D7DFD}" type="datetimeFigureOut">
              <a:rPr lang="zh-CN" altLang="en-US" smtClean="0"/>
              <a:t>2022/4/20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F964-E0A4-491F-BA31-47F14BF362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BFE93-0665-4629-AA61-1EA7865D7DFD}" type="datetimeFigureOut">
              <a:rPr lang="zh-CN" altLang="en-US" smtClean="0"/>
              <a:t>2022/4/20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F964-E0A4-491F-BA31-47F14BF362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BFE93-0665-4629-AA61-1EA7865D7DFD}" type="datetimeFigureOut">
              <a:rPr lang="zh-CN" altLang="en-US" smtClean="0"/>
              <a:t>2022/4/20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F964-E0A4-491F-BA31-47F14BF362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BFE93-0665-4629-AA61-1EA7865D7DFD}" type="datetimeFigureOut">
              <a:rPr lang="zh-CN" altLang="en-US" smtClean="0"/>
              <a:t>2022/4/20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F964-E0A4-491F-BA31-47F14BF362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BFE93-0665-4629-AA61-1EA7865D7DFD}" type="datetimeFigureOut">
              <a:rPr lang="zh-CN" altLang="en-US" smtClean="0"/>
              <a:t>2022/4/20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F964-E0A4-491F-BA31-47F14BF362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BFE93-0665-4629-AA61-1EA7865D7DFD}" type="datetimeFigureOut">
              <a:rPr lang="zh-CN" altLang="en-US" smtClean="0"/>
              <a:t>2022/4/20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F964-E0A4-491F-BA31-47F14BF362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BFE93-0665-4629-AA61-1EA7865D7DFD}" type="datetimeFigureOut">
              <a:rPr lang="zh-CN" altLang="en-US" smtClean="0"/>
              <a:t>2022/4/20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F964-E0A4-491F-BA31-47F14BF362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77813" y="1125538"/>
            <a:ext cx="4267200" cy="50561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97413" y="1125538"/>
            <a:ext cx="4267200" cy="50561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lobe_new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0" y="0"/>
            <a:ext cx="1116013" cy="1093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gray">
          <a:xfrm>
            <a:off x="277813" y="1125538"/>
            <a:ext cx="8686800" cy="505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/>
          <a:lstStyle/>
          <a:p>
            <a:pPr lvl="0"/>
            <a:r>
              <a:rPr lang="en-US" altLang="zh-CN"/>
              <a:t>First level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title"/>
          </p:nvPr>
        </p:nvSpPr>
        <p:spPr bwMode="gray">
          <a:xfrm>
            <a:off x="139700" y="227013"/>
            <a:ext cx="88392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b" anchorCtr="0" compatLnSpc="1"/>
          <a:lstStyle/>
          <a:p>
            <a:pPr lvl="0"/>
            <a:r>
              <a:rPr lang="en-US" altLang="zh-CN"/>
              <a:t>Slide title</a:t>
            </a:r>
          </a:p>
        </p:txBody>
      </p:sp>
      <p:sp>
        <p:nvSpPr>
          <p:cNvPr id="1029" name="Line 5"/>
          <p:cNvSpPr>
            <a:spLocks noChangeShapeType="1"/>
          </p:cNvSpPr>
          <p:nvPr userDrawn="1"/>
        </p:nvSpPr>
        <p:spPr bwMode="auto">
          <a:xfrm>
            <a:off x="238125" y="914400"/>
            <a:ext cx="8588375" cy="0"/>
          </a:xfrm>
          <a:prstGeom prst="line">
            <a:avLst/>
          </a:prstGeom>
          <a:noFill/>
          <a:ln w="57150">
            <a:solidFill>
              <a:srgbClr val="0070C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1" name="Rectangle 5"/>
          <p:cNvSpPr>
            <a:spLocks noChangeArrowheads="1"/>
          </p:cNvSpPr>
          <p:nvPr userDrawn="1"/>
        </p:nvSpPr>
        <p:spPr bwMode="auto">
          <a:xfrm>
            <a:off x="5580063" y="6608763"/>
            <a:ext cx="3538537" cy="249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9pPr>
          </a:lstStyle>
          <a:p>
            <a:pPr algn="r">
              <a:defRPr/>
            </a:pPr>
            <a:r>
              <a:rPr lang="zh-CN" alt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网络</a:t>
            </a:r>
            <a:r>
              <a:rPr lang="en-US" altLang="zh-CN" sz="1200" dirty="0">
                <a:solidFill>
                  <a:srgbClr val="000000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GIS</a:t>
            </a:r>
            <a:endParaRPr lang="zh-CN" altLang="en-US" sz="1200" dirty="0">
              <a:solidFill>
                <a:srgbClr val="000000"/>
              </a:solidFill>
              <a:latin typeface="Times New Roman" panose="02020603050405020304" pitchFamily="18" charset="0"/>
              <a:ea typeface="华文行楷" panose="0201080004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0000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0000"/>
          </a:solidFill>
          <a:latin typeface="Arial" panose="02080604020202020204" pitchFamily="34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0000"/>
          </a:solidFill>
          <a:latin typeface="Arial" panose="02080604020202020204" pitchFamily="34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0000"/>
          </a:solidFill>
          <a:latin typeface="Arial" panose="02080604020202020204" pitchFamily="34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0000"/>
          </a:solidFill>
          <a:latin typeface="Arial" panose="02080604020202020204" pitchFamily="34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000" b="1">
          <a:solidFill>
            <a:srgbClr val="000000"/>
          </a:solidFill>
          <a:latin typeface="Arial" panose="02080604020202020204" pitchFamily="34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000" b="1">
          <a:solidFill>
            <a:srgbClr val="000000"/>
          </a:solidFill>
          <a:latin typeface="Arial" panose="02080604020202020204" pitchFamily="34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000" b="1">
          <a:solidFill>
            <a:srgbClr val="000000"/>
          </a:solidFill>
          <a:latin typeface="Arial" panose="02080604020202020204" pitchFamily="34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000" b="1">
          <a:solidFill>
            <a:srgbClr val="000000"/>
          </a:solidFill>
          <a:latin typeface="Arial" panose="02080604020202020204" pitchFamily="34" charset="0"/>
          <a:ea typeface="宋体" pitchFamily="2" charset="-122"/>
        </a:defRPr>
      </a:lvl9pPr>
    </p:titleStyle>
    <p:bodyStyle>
      <a:lvl1pPr marL="290830" indent="-290830" algn="l" rtl="0" eaLnBrk="0" fontAlgn="base" hangingPunct="0">
        <a:spcBef>
          <a:spcPct val="50000"/>
        </a:spcBef>
        <a:spcAft>
          <a:spcPct val="0"/>
        </a:spcAft>
        <a:buSzPct val="70000"/>
        <a:buFont typeface="Wingdings" panose="05000000000000000000" pitchFamily="2" charset="2"/>
        <a:buChar char="u"/>
        <a:defRPr sz="2400" b="1">
          <a:solidFill>
            <a:srgbClr val="000000"/>
          </a:solidFill>
          <a:latin typeface="+mn-lt"/>
          <a:ea typeface="+mn-ea"/>
          <a:cs typeface="+mn-cs"/>
        </a:defRPr>
      </a:lvl1pPr>
      <a:lvl2pPr marL="627380" indent="-222250" algn="l" rtl="0" eaLnBrk="0" fontAlgn="base" hangingPunct="0">
        <a:spcBef>
          <a:spcPct val="50000"/>
        </a:spcBef>
        <a:spcAft>
          <a:spcPct val="0"/>
        </a:spcAft>
        <a:buSzPct val="70000"/>
        <a:buFont typeface="Wingdings" panose="05000000000000000000" pitchFamily="2" charset="2"/>
        <a:buChar char="u"/>
        <a:defRPr sz="2000">
          <a:solidFill>
            <a:srgbClr val="000000"/>
          </a:solidFill>
          <a:latin typeface="+mn-lt"/>
          <a:ea typeface="+mn-ea"/>
        </a:defRPr>
      </a:lvl2pPr>
      <a:lvl3pPr marL="913130" indent="-171450" algn="l" rtl="0" eaLnBrk="0" fontAlgn="base" hangingPunct="0">
        <a:spcBef>
          <a:spcPct val="50000"/>
        </a:spcBef>
        <a:spcAft>
          <a:spcPct val="0"/>
        </a:spcAft>
        <a:buFont typeface="Wingdings" panose="05000000000000000000" pitchFamily="2" charset="2"/>
        <a:buChar char="w"/>
        <a:defRPr sz="2400">
          <a:solidFill>
            <a:srgbClr val="000000"/>
          </a:solidFill>
          <a:latin typeface="+mn-lt"/>
          <a:ea typeface="+mn-ea"/>
        </a:defRPr>
      </a:lvl3pPr>
      <a:lvl4pPr marL="1200150" indent="-173355" algn="l" rtl="0" eaLnBrk="0" fontAlgn="base" hangingPunct="0">
        <a:spcBef>
          <a:spcPct val="50000"/>
        </a:spcBef>
        <a:spcAft>
          <a:spcPct val="0"/>
        </a:spcAft>
        <a:buFont typeface="Wingdings" panose="05000000000000000000" pitchFamily="2" charset="2"/>
        <a:buChar char="s"/>
        <a:defRPr sz="2000" b="1">
          <a:solidFill>
            <a:srgbClr val="3E0087"/>
          </a:solidFill>
          <a:latin typeface="+mn-lt"/>
          <a:ea typeface="+mn-ea"/>
        </a:defRPr>
      </a:lvl4pPr>
      <a:lvl5pPr marL="1487805" indent="-173355" algn="l" rtl="0" eaLnBrk="0" fontAlgn="base" hangingPunct="0">
        <a:spcBef>
          <a:spcPct val="50000"/>
        </a:spcBef>
        <a:spcAft>
          <a:spcPct val="0"/>
        </a:spcAft>
        <a:buFont typeface="Wingdings" panose="05000000000000000000" pitchFamily="2" charset="2"/>
        <a:buChar char=""/>
        <a:defRPr sz="2000" b="1">
          <a:solidFill>
            <a:srgbClr val="3E0087"/>
          </a:solidFill>
          <a:latin typeface="+mn-lt"/>
          <a:ea typeface="+mn-ea"/>
        </a:defRPr>
      </a:lvl5pPr>
      <a:lvl6pPr marL="1945005" indent="-173355" algn="l" rtl="0" fontAlgn="base">
        <a:spcBef>
          <a:spcPct val="50000"/>
        </a:spcBef>
        <a:spcAft>
          <a:spcPct val="0"/>
        </a:spcAft>
        <a:buFont typeface="Wingdings" panose="05000000000000000000" pitchFamily="2" charset="2"/>
        <a:buChar char=""/>
        <a:defRPr b="1">
          <a:solidFill>
            <a:srgbClr val="3E0087"/>
          </a:solidFill>
          <a:latin typeface="+mn-lt"/>
          <a:ea typeface="+mn-ea"/>
        </a:defRPr>
      </a:lvl6pPr>
      <a:lvl7pPr marL="2402205" indent="-173355" algn="l" rtl="0" fontAlgn="base">
        <a:spcBef>
          <a:spcPct val="50000"/>
        </a:spcBef>
        <a:spcAft>
          <a:spcPct val="0"/>
        </a:spcAft>
        <a:buFont typeface="Wingdings" panose="05000000000000000000" pitchFamily="2" charset="2"/>
        <a:buChar char=""/>
        <a:defRPr b="1">
          <a:solidFill>
            <a:srgbClr val="3E0087"/>
          </a:solidFill>
          <a:latin typeface="+mn-lt"/>
          <a:ea typeface="+mn-ea"/>
        </a:defRPr>
      </a:lvl7pPr>
      <a:lvl8pPr marL="2859405" indent="-173355" algn="l" rtl="0" fontAlgn="base">
        <a:spcBef>
          <a:spcPct val="50000"/>
        </a:spcBef>
        <a:spcAft>
          <a:spcPct val="0"/>
        </a:spcAft>
        <a:buFont typeface="Wingdings" panose="05000000000000000000" pitchFamily="2" charset="2"/>
        <a:buChar char=""/>
        <a:defRPr b="1">
          <a:solidFill>
            <a:srgbClr val="3E0087"/>
          </a:solidFill>
          <a:latin typeface="+mn-lt"/>
          <a:ea typeface="+mn-ea"/>
        </a:defRPr>
      </a:lvl8pPr>
      <a:lvl9pPr marL="3316605" indent="-173355" algn="l" rtl="0" fontAlgn="base">
        <a:spcBef>
          <a:spcPct val="50000"/>
        </a:spcBef>
        <a:spcAft>
          <a:spcPct val="0"/>
        </a:spcAft>
        <a:buFont typeface="Wingdings" panose="05000000000000000000" pitchFamily="2" charset="2"/>
        <a:buChar char=""/>
        <a:defRPr b="1">
          <a:solidFill>
            <a:srgbClr val="3E0087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3BFE93-0665-4629-AA61-1EA7865D7DFD}" type="datetimeFigureOut">
              <a:rPr lang="zh-CN" altLang="en-US" smtClean="0"/>
              <a:t>2022/4/20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84F964-E0A4-491F-BA31-47F14BF362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ChangeArrowheads="1"/>
          </p:cNvSpPr>
          <p:nvPr/>
        </p:nvSpPr>
        <p:spPr bwMode="gray">
          <a:xfrm>
            <a:off x="0" y="2296676"/>
            <a:ext cx="9144000" cy="1477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eaLnBrk="0" hangingPunct="0"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48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rPr>
              <a:t>专题</a:t>
            </a:r>
            <a:r>
              <a:rPr lang="en-US" altLang="zh-CN" sz="48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rPr>
              <a:t>3</a:t>
            </a:r>
            <a:r>
              <a:rPr lang="zh-CN" altLang="en-US" sz="48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rPr>
              <a:t>：互联网地图</a:t>
            </a:r>
            <a:r>
              <a:rPr lang="en-US" altLang="zh-CN" sz="48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微软雅黑" panose="020B0503020204020204" pitchFamily="34" charset="-122"/>
                <a:cs typeface="Tahoma" panose="020B0604030504040204" pitchFamily="34" charset="0"/>
              </a:rPr>
              <a:t>API</a:t>
            </a:r>
          </a:p>
        </p:txBody>
      </p:sp>
      <p:sp>
        <p:nvSpPr>
          <p:cNvPr id="16389" name="矩形 1"/>
          <p:cNvSpPr>
            <a:spLocks noChangeArrowheads="1"/>
          </p:cNvSpPr>
          <p:nvPr/>
        </p:nvSpPr>
        <p:spPr bwMode="auto">
          <a:xfrm>
            <a:off x="0" y="255905"/>
            <a:ext cx="8898255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tabLst>
                <a:tab pos="8785225" algn="l"/>
              </a:tabLst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1pPr>
            <a:lvl2pPr marL="742950" indent="-285750">
              <a:tabLst>
                <a:tab pos="8785225" algn="l"/>
              </a:tabLst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2pPr>
            <a:lvl3pPr marL="1143000" indent="-228600">
              <a:tabLst>
                <a:tab pos="8785225" algn="l"/>
              </a:tabLst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3pPr>
            <a:lvl4pPr marL="1600200" indent="-228600">
              <a:tabLst>
                <a:tab pos="8785225" algn="l"/>
              </a:tabLst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4pPr>
            <a:lvl5pPr marL="2057400" indent="-228600">
              <a:tabLst>
                <a:tab pos="8785225" algn="l"/>
              </a:tabLst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85225" algn="l"/>
              </a:tabLst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85225" algn="l"/>
              </a:tabLst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85225" algn="l"/>
              </a:tabLst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85225" algn="l"/>
              </a:tabLst>
              <a:defRPr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</a:defRPr>
            </a:lvl9pPr>
          </a:lstStyle>
          <a:p>
            <a:pPr algn="r" eaLnBrk="1" hangingPunct="1"/>
            <a: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</a:t>
            </a:r>
            <a: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GIS》</a:t>
            </a:r>
            <a:endParaRPr lang="zh-CN" altLang="en-US" sz="2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7315" y="44450"/>
            <a:ext cx="935990" cy="1151890"/>
            <a:chOff x="169" y="70"/>
            <a:chExt cx="1474" cy="1814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 rotWithShape="1"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67" r="17997" b="39870"/>
            <a:stretch>
              <a:fillRect/>
            </a:stretch>
          </p:blipFill>
          <p:spPr>
            <a:xfrm>
              <a:off x="169" y="70"/>
              <a:ext cx="1474" cy="1371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367" y="1462"/>
              <a:ext cx="1078" cy="423"/>
            </a:xfrm>
            <a:prstGeom prst="rect">
              <a:avLst/>
            </a:prstGeom>
          </p:spPr>
        </p:pic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0BED5272-BBDB-4FFB-9AE8-0BFA140E8372}"/>
              </a:ext>
            </a:extLst>
          </p:cNvPr>
          <p:cNvSpPr/>
          <p:nvPr/>
        </p:nvSpPr>
        <p:spPr>
          <a:xfrm>
            <a:off x="0" y="3774203"/>
            <a:ext cx="9144000" cy="3083798"/>
          </a:xfrm>
          <a:prstGeom prst="rect">
            <a:avLst/>
          </a:prstGeom>
          <a:blipFill dpi="0" rotWithShape="1">
            <a:blip r:embed="rId4">
              <a:alphaModFix amt="2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2A3C21D6-E4EC-41C8-900C-5803B00D6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140" y="2708999"/>
            <a:ext cx="5220000" cy="309093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6C9B110-7AEF-4D4B-A902-FA50EF71B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3.1 JavaScript API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8CF74F36-7CA4-4C4D-B72A-4B3436F60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813" y="1557538"/>
            <a:ext cx="8542187" cy="719462"/>
          </a:xfrm>
        </p:spPr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示例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3-2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：添加要素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FA22946-B461-4B91-AE06-30BB4661F268}"/>
              </a:ext>
            </a:extLst>
          </p:cNvPr>
          <p:cNvSpPr txBox="1"/>
          <p:nvPr/>
        </p:nvSpPr>
        <p:spPr>
          <a:xfrm>
            <a:off x="1044000" y="2208277"/>
            <a:ext cx="223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添加点</a:t>
            </a: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添加点击事件</a:t>
            </a: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显示标签</a:t>
            </a: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2997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2A3C21D6-E4EC-41C8-900C-5803B00D6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140" y="2708999"/>
            <a:ext cx="5220000" cy="309093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6C9B110-7AEF-4D4B-A902-FA50EF71B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3.1 JavaScript API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8CF74F36-7CA4-4C4D-B72A-4B3436F60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813" y="1557538"/>
            <a:ext cx="8542187" cy="719462"/>
          </a:xfrm>
        </p:spPr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示例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3-3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：位置查询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FA22946-B461-4B91-AE06-30BB4661F268}"/>
              </a:ext>
            </a:extLst>
          </p:cNvPr>
          <p:cNvSpPr txBox="1"/>
          <p:nvPr/>
        </p:nvSpPr>
        <p:spPr>
          <a:xfrm>
            <a:off x="1044000" y="2208277"/>
            <a:ext cx="223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地址解析</a:t>
            </a: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地址逆解析</a:t>
            </a: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6996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291F4904-B1A6-4C9D-B469-91F947E98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140" y="2708999"/>
            <a:ext cx="5220312" cy="309093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6C9B110-7AEF-4D4B-A902-FA50EF71B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3.1 JavaScript API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8CF74F36-7CA4-4C4D-B72A-4B3436F60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813" y="1557538"/>
            <a:ext cx="8542187" cy="719462"/>
          </a:xfrm>
        </p:spPr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示例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3-4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：路径规划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FA22946-B461-4B91-AE06-30BB4661F268}"/>
              </a:ext>
            </a:extLst>
          </p:cNvPr>
          <p:cNvSpPr txBox="1"/>
          <p:nvPr/>
        </p:nvSpPr>
        <p:spPr>
          <a:xfrm>
            <a:off x="1044000" y="2208277"/>
            <a:ext cx="223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驾车路径</a:t>
            </a: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路径距离和时间</a:t>
            </a: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903878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C9B110-7AEF-4D4B-A902-FA50EF71B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3.1 JavaScript API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8CF74F36-7CA4-4C4D-B72A-4B3436F60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813" y="1557538"/>
            <a:ext cx="8542187" cy="719462"/>
          </a:xfrm>
        </p:spPr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示例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3-5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：全景地图</a:t>
            </a:r>
          </a:p>
        </p:txBody>
      </p:sp>
    </p:spTree>
    <p:extLst>
      <p:ext uri="{BB962C8B-B14F-4D97-AF65-F5344CB8AC3E}">
        <p14:creationId xmlns:p14="http://schemas.microsoft.com/office/powerpoint/2010/main" val="4560092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C9B110-7AEF-4D4B-A902-FA50EF71B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课程提纲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EB8A106-F1AC-4064-9C69-F763AB4A81CA}"/>
              </a:ext>
            </a:extLst>
          </p:cNvPr>
          <p:cNvSpPr/>
          <p:nvPr/>
        </p:nvSpPr>
        <p:spPr>
          <a:xfrm>
            <a:off x="277812" y="1341000"/>
            <a:ext cx="8542187" cy="1781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250000"/>
              </a:lnSpc>
              <a:buFont typeface="+mj-lt"/>
              <a:buAutoNum type="arabicPeriod"/>
            </a:pP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JavaScript API</a:t>
            </a:r>
          </a:p>
          <a:p>
            <a:pPr marL="457200" indent="-457200" algn="just">
              <a:lnSpc>
                <a:spcPct val="250000"/>
              </a:lnSpc>
              <a:buFont typeface="+mj-lt"/>
              <a:buAutoNum type="arabicPeriod"/>
            </a:pPr>
            <a:r>
              <a:rPr lang="en-US" altLang="zh-CN" sz="2400" b="1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WebService</a:t>
            </a:r>
            <a:r>
              <a:rPr lang="en-US" altLang="zh-CN" sz="2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6619479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C9B110-7AEF-4D4B-A902-FA50EF71B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WebService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API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34704F2-CF90-449F-B012-A300CD66F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3000"/>
            <a:ext cx="9144000" cy="4486275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DAF7BF63-F3AB-4954-B5C3-E587952CB888}"/>
              </a:ext>
            </a:extLst>
          </p:cNvPr>
          <p:cNvSpPr/>
          <p:nvPr/>
        </p:nvSpPr>
        <p:spPr>
          <a:xfrm>
            <a:off x="5580000" y="2331549"/>
            <a:ext cx="1152000" cy="2880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13B0450-FDF7-4ED7-B2D3-55B91BE5F598}"/>
              </a:ext>
            </a:extLst>
          </p:cNvPr>
          <p:cNvSpPr txBox="1"/>
          <p:nvPr/>
        </p:nvSpPr>
        <p:spPr>
          <a:xfrm>
            <a:off x="504000" y="5589960"/>
            <a:ext cx="813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百度地图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为开发者提供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http/https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接口，即开发者通过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http/https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形式发起检索请求，获取返回</a:t>
            </a:r>
            <a:r>
              <a:rPr lang="en-US" altLang="zh-CN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json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xml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格式的检索数据。用户可以基于此开发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JavaScript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C#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C++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等语言的地图应用。</a:t>
            </a:r>
          </a:p>
        </p:txBody>
      </p:sp>
    </p:spTree>
    <p:extLst>
      <p:ext uri="{BB962C8B-B14F-4D97-AF65-F5344CB8AC3E}">
        <p14:creationId xmlns:p14="http://schemas.microsoft.com/office/powerpoint/2010/main" val="35235191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C9B110-7AEF-4D4B-A902-FA50EF71B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WebService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API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B1226A90-4DDB-4E50-9F62-92F0E8CDDB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000"/>
            <a:ext cx="9144000" cy="154120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8CA0DAC-161A-4A15-BC3A-3B8469610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7256" y="3242593"/>
            <a:ext cx="5649488" cy="2903296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610D0C32-5FA9-4772-846B-5D97EFE626B9}"/>
              </a:ext>
            </a:extLst>
          </p:cNvPr>
          <p:cNvSpPr/>
          <p:nvPr/>
        </p:nvSpPr>
        <p:spPr>
          <a:xfrm>
            <a:off x="1836000" y="3070682"/>
            <a:ext cx="2016000" cy="71663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17087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C9B110-7AEF-4D4B-A902-FA50EF71B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WebService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API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0898D311-8435-409B-BE37-D8683790F5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813" y="1557538"/>
            <a:ext cx="8542187" cy="719462"/>
          </a:xfrm>
        </p:spPr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示例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3-6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：地点（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POI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）检索</a:t>
            </a:r>
            <a:r>
              <a:rPr lang="en-US" altLang="zh-CN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获取大连市的小学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5111249-D176-4D28-8B02-36907F841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906" y="2205000"/>
            <a:ext cx="6120000" cy="3807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0783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256BDFE-B430-4702-A7F4-5E5C3B95D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2000" y="2277000"/>
            <a:ext cx="6120000" cy="379673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6C9B110-7AEF-4D4B-A902-FA50EF71B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WebService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API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0898D311-8435-409B-BE37-D8683790F5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813" y="1557538"/>
            <a:ext cx="8542187" cy="719462"/>
          </a:xfrm>
        </p:spPr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示例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3-7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：公交线路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站点检索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大连市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路公交车</a:t>
            </a:r>
            <a:endParaRPr lang="zh-CN" altLang="en-US" sz="20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45460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C9B110-7AEF-4D4B-A902-FA50EF71B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3.0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互联网地图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8C9B4A-D50E-41B9-9973-BF167A490C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000" y="2349001"/>
            <a:ext cx="1630187" cy="2808001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百度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高德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腾讯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天地图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E49E8E66-C41A-4F60-A6F8-F24F7BEF7C1A}"/>
              </a:ext>
            </a:extLst>
          </p:cNvPr>
          <p:cNvSpPr txBox="1">
            <a:spLocks/>
          </p:cNvSpPr>
          <p:nvPr/>
        </p:nvSpPr>
        <p:spPr bwMode="gray">
          <a:xfrm>
            <a:off x="2458187" y="2349000"/>
            <a:ext cx="1774187" cy="2808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/>
          <a:lstStyle>
            <a:lvl1pPr marL="290830" indent="-290830" algn="l" rtl="0" eaLnBrk="0" fontAlgn="base" hangingPunct="0">
              <a:spcBef>
                <a:spcPct val="50000"/>
              </a:spcBef>
              <a:spcAft>
                <a:spcPct val="0"/>
              </a:spcAft>
              <a:buSzPct val="70000"/>
              <a:buFont typeface="Wingdings" panose="05000000000000000000" pitchFamily="2" charset="2"/>
              <a:buChar char="u"/>
              <a:defRPr sz="2400" b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27380" indent="-222250" algn="l" rtl="0" eaLnBrk="0" fontAlgn="base" hangingPunct="0">
              <a:spcBef>
                <a:spcPct val="50000"/>
              </a:spcBef>
              <a:spcAft>
                <a:spcPct val="0"/>
              </a:spcAft>
              <a:buSzPct val="70000"/>
              <a:buFont typeface="Wingdings" panose="05000000000000000000" pitchFamily="2" charset="2"/>
              <a:buChar char="u"/>
              <a:defRPr sz="2000">
                <a:solidFill>
                  <a:srgbClr val="000000"/>
                </a:solidFill>
                <a:latin typeface="+mn-lt"/>
                <a:ea typeface="+mn-ea"/>
              </a:defRPr>
            </a:lvl2pPr>
            <a:lvl3pPr marL="913130" indent="-171450" algn="l" rtl="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Char char="w"/>
              <a:defRPr sz="2400">
                <a:solidFill>
                  <a:srgbClr val="000000"/>
                </a:solidFill>
                <a:latin typeface="+mn-lt"/>
                <a:ea typeface="+mn-ea"/>
              </a:defRPr>
            </a:lvl3pPr>
            <a:lvl4pPr marL="1200150" indent="-173355" algn="l" rtl="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Char char="s"/>
              <a:defRPr sz="2000" b="1">
                <a:solidFill>
                  <a:srgbClr val="3E0087"/>
                </a:solidFill>
                <a:latin typeface="+mn-lt"/>
                <a:ea typeface="+mn-ea"/>
              </a:defRPr>
            </a:lvl4pPr>
            <a:lvl5pPr marL="1487805" indent="-173355" algn="l" rtl="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Char char=""/>
              <a:defRPr sz="2000" b="1">
                <a:solidFill>
                  <a:srgbClr val="3E0087"/>
                </a:solidFill>
                <a:latin typeface="+mn-lt"/>
                <a:ea typeface="+mn-ea"/>
              </a:defRPr>
            </a:lvl5pPr>
            <a:lvl6pPr marL="1945005" indent="-173355" algn="l" rtl="0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Char char=""/>
              <a:defRPr b="1">
                <a:solidFill>
                  <a:srgbClr val="3E0087"/>
                </a:solidFill>
                <a:latin typeface="+mn-lt"/>
                <a:ea typeface="+mn-ea"/>
              </a:defRPr>
            </a:lvl6pPr>
            <a:lvl7pPr marL="2402205" indent="-173355" algn="l" rtl="0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Char char=""/>
              <a:defRPr b="1">
                <a:solidFill>
                  <a:srgbClr val="3E0087"/>
                </a:solidFill>
                <a:latin typeface="+mn-lt"/>
                <a:ea typeface="+mn-ea"/>
              </a:defRPr>
            </a:lvl7pPr>
            <a:lvl8pPr marL="2859405" indent="-173355" algn="l" rtl="0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Char char=""/>
              <a:defRPr b="1">
                <a:solidFill>
                  <a:srgbClr val="3E0087"/>
                </a:solidFill>
                <a:latin typeface="+mn-lt"/>
                <a:ea typeface="+mn-ea"/>
              </a:defRPr>
            </a:lvl8pPr>
            <a:lvl9pPr marL="3316605" indent="-173355" algn="l" rtl="0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Char char=""/>
              <a:defRPr b="1">
                <a:solidFill>
                  <a:srgbClr val="3E0087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LSV</a:t>
            </a:r>
          </a:p>
          <a:p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水经注</a:t>
            </a:r>
            <a:endParaRPr lang="en-US" altLang="zh-CN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奥维</a:t>
            </a:r>
            <a:endParaRPr lang="en-US" altLang="zh-CN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  <a:p>
            <a:endParaRPr lang="zh-CN" altLang="en-US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D79BEC6A-6624-4483-96E4-C09FC9C228F0}"/>
              </a:ext>
            </a:extLst>
          </p:cNvPr>
          <p:cNvSpPr txBox="1">
            <a:spLocks/>
          </p:cNvSpPr>
          <p:nvPr/>
        </p:nvSpPr>
        <p:spPr bwMode="gray">
          <a:xfrm>
            <a:off x="5004000" y="2348999"/>
            <a:ext cx="3528000" cy="3456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/>
          <a:lstStyle>
            <a:lvl1pPr marL="290830" indent="-290830" algn="l" rtl="0" eaLnBrk="0" fontAlgn="base" hangingPunct="0">
              <a:spcBef>
                <a:spcPct val="50000"/>
              </a:spcBef>
              <a:spcAft>
                <a:spcPct val="0"/>
              </a:spcAft>
              <a:buSzPct val="70000"/>
              <a:buFont typeface="Wingdings" panose="05000000000000000000" pitchFamily="2" charset="2"/>
              <a:buChar char="u"/>
              <a:defRPr sz="2400" b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27380" indent="-222250" algn="l" rtl="0" eaLnBrk="0" fontAlgn="base" hangingPunct="0">
              <a:spcBef>
                <a:spcPct val="50000"/>
              </a:spcBef>
              <a:spcAft>
                <a:spcPct val="0"/>
              </a:spcAft>
              <a:buSzPct val="70000"/>
              <a:buFont typeface="Wingdings" panose="05000000000000000000" pitchFamily="2" charset="2"/>
              <a:buChar char="u"/>
              <a:defRPr sz="2000">
                <a:solidFill>
                  <a:srgbClr val="000000"/>
                </a:solidFill>
                <a:latin typeface="+mn-lt"/>
                <a:ea typeface="+mn-ea"/>
              </a:defRPr>
            </a:lvl2pPr>
            <a:lvl3pPr marL="913130" indent="-171450" algn="l" rtl="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Char char="w"/>
              <a:defRPr sz="2400">
                <a:solidFill>
                  <a:srgbClr val="000000"/>
                </a:solidFill>
                <a:latin typeface="+mn-lt"/>
                <a:ea typeface="+mn-ea"/>
              </a:defRPr>
            </a:lvl3pPr>
            <a:lvl4pPr marL="1200150" indent="-173355" algn="l" rtl="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Char char="s"/>
              <a:defRPr sz="2000" b="1">
                <a:solidFill>
                  <a:srgbClr val="3E0087"/>
                </a:solidFill>
                <a:latin typeface="+mn-lt"/>
                <a:ea typeface="+mn-ea"/>
              </a:defRPr>
            </a:lvl4pPr>
            <a:lvl5pPr marL="1487805" indent="-173355" algn="l" rtl="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Char char=""/>
              <a:defRPr sz="2000" b="1">
                <a:solidFill>
                  <a:srgbClr val="3E0087"/>
                </a:solidFill>
                <a:latin typeface="+mn-lt"/>
                <a:ea typeface="+mn-ea"/>
              </a:defRPr>
            </a:lvl5pPr>
            <a:lvl6pPr marL="1945005" indent="-173355" algn="l" rtl="0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Char char=""/>
              <a:defRPr b="1">
                <a:solidFill>
                  <a:srgbClr val="3E0087"/>
                </a:solidFill>
                <a:latin typeface="+mn-lt"/>
                <a:ea typeface="+mn-ea"/>
              </a:defRPr>
            </a:lvl6pPr>
            <a:lvl7pPr marL="2402205" indent="-173355" algn="l" rtl="0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Char char=""/>
              <a:defRPr b="1">
                <a:solidFill>
                  <a:srgbClr val="3E0087"/>
                </a:solidFill>
                <a:latin typeface="+mn-lt"/>
                <a:ea typeface="+mn-ea"/>
              </a:defRPr>
            </a:lvl7pPr>
            <a:lvl8pPr marL="2859405" indent="-173355" algn="l" rtl="0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Char char=""/>
              <a:defRPr b="1">
                <a:solidFill>
                  <a:srgbClr val="3E0087"/>
                </a:solidFill>
                <a:latin typeface="+mn-lt"/>
                <a:ea typeface="+mn-ea"/>
              </a:defRPr>
            </a:lvl8pPr>
            <a:lvl9pPr marL="3316605" indent="-173355" algn="l" rtl="0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Char char=""/>
              <a:defRPr b="1">
                <a:solidFill>
                  <a:srgbClr val="3E0087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Google Earth/Map</a:t>
            </a:r>
          </a:p>
          <a:p>
            <a:r>
              <a:rPr lang="en-US" altLang="zh-CN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ArcGIS Online</a:t>
            </a:r>
          </a:p>
          <a:p>
            <a:r>
              <a:rPr lang="en-US" altLang="zh-CN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Bing</a:t>
            </a:r>
          </a:p>
          <a:p>
            <a:r>
              <a:rPr lang="en-US" altLang="zh-CN" kern="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OpenStreets</a:t>
            </a:r>
            <a:endParaRPr lang="en-US" altLang="zh-CN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6106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C9B110-7AEF-4D4B-A902-FA50EF71B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3.0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互联网地图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66BA015-9B08-483E-BF51-26872C9D8E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83" y="1775482"/>
            <a:ext cx="2455313" cy="436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3ED0B40-7816-40B1-91E1-EAE1A6897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1643" y="1773000"/>
            <a:ext cx="2455313" cy="436748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434C7B6-3810-4770-8108-888722DE4E0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909"/>
          <a:stretch/>
        </p:blipFill>
        <p:spPr>
          <a:xfrm>
            <a:off x="6228000" y="1773000"/>
            <a:ext cx="2455312" cy="436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949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C9B110-7AEF-4D4B-A902-FA50EF71B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3.0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互联网地图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API VS ArcGIS API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78F7F028-858A-49E2-891B-EDCF0472D1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8565150"/>
              </p:ext>
            </p:extLst>
          </p:nvPr>
        </p:nvGraphicFramePr>
        <p:xfrm>
          <a:off x="396000" y="1703952"/>
          <a:ext cx="8280000" cy="3741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5790">
                  <a:extLst>
                    <a:ext uri="{9D8B030D-6E8A-4147-A177-3AD203B41FA5}">
                      <a16:colId xmlns:a16="http://schemas.microsoft.com/office/drawing/2014/main" val="1302265350"/>
                    </a:ext>
                  </a:extLst>
                </a:gridCol>
                <a:gridCol w="1961052">
                  <a:extLst>
                    <a:ext uri="{9D8B030D-6E8A-4147-A177-3AD203B41FA5}">
                      <a16:colId xmlns:a16="http://schemas.microsoft.com/office/drawing/2014/main" val="452585018"/>
                    </a:ext>
                  </a:extLst>
                </a:gridCol>
                <a:gridCol w="3123158">
                  <a:extLst>
                    <a:ext uri="{9D8B030D-6E8A-4147-A177-3AD203B41FA5}">
                      <a16:colId xmlns:a16="http://schemas.microsoft.com/office/drawing/2014/main" val="385537418"/>
                    </a:ext>
                  </a:extLst>
                </a:gridCol>
              </a:tblGrid>
              <a:tr h="62350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互联网地图</a:t>
                      </a:r>
                      <a:r>
                        <a:rPr lang="en-US" altLang="zh-CN" sz="1800" b="1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API</a:t>
                      </a:r>
                      <a:endParaRPr lang="zh-CN" altLang="en-US" sz="1800" b="1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7F9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ArcGIS</a:t>
                      </a:r>
                      <a:r>
                        <a:rPr lang="zh-CN" altLang="en-US" sz="1800" b="1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 </a:t>
                      </a:r>
                      <a:r>
                        <a:rPr lang="en-US" altLang="zh-CN" sz="1800" b="1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API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091642"/>
                  </a:ext>
                </a:extLst>
              </a:tr>
              <a:tr h="6235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dirty="0">
                          <a:solidFill>
                            <a:srgbClr val="5A7F9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Web</a:t>
                      </a:r>
                      <a:r>
                        <a:rPr lang="zh-CN" altLang="en-US" sz="1800" b="1" kern="1200" dirty="0">
                          <a:solidFill>
                            <a:srgbClr val="5A7F9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地图服务产品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1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产品定位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 err="1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WebGIS</a:t>
                      </a:r>
                      <a:r>
                        <a:rPr lang="zh-CN" altLang="en-US" sz="1800" b="1" kern="1200" dirty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产品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129865"/>
                  </a:ext>
                </a:extLst>
              </a:tr>
              <a:tr h="62350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5A7F9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地图使用者（出行）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面向用户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GIS</a:t>
                      </a:r>
                      <a:r>
                        <a:rPr lang="zh-CN" altLang="en-US" sz="1800" b="1" kern="1200" dirty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开发者（行业）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3542664"/>
                  </a:ext>
                </a:extLst>
              </a:tr>
              <a:tr h="62350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5A7F9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功能嵌入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开发方式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可独立开发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2534218"/>
                  </a:ext>
                </a:extLst>
              </a:tr>
              <a:tr h="62350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5A7F9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现势性强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数据特点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全球范围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2072697"/>
                  </a:ext>
                </a:extLst>
              </a:tr>
              <a:tr h="62350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5A7F9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基于地图</a:t>
                      </a:r>
                      <a:r>
                        <a:rPr lang="en-US" altLang="zh-CN" sz="1800" b="1" kern="1200" dirty="0">
                          <a:solidFill>
                            <a:srgbClr val="5A7F9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zh-CN" altLang="en-US" sz="1800" b="1" kern="1200" dirty="0">
                          <a:solidFill>
                            <a:srgbClr val="5A7F9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数据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功能特色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空间分析</a:t>
                      </a:r>
                      <a:r>
                        <a:rPr lang="en-US" altLang="zh-CN" sz="1800" b="1" kern="1200" dirty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\</a:t>
                      </a:r>
                      <a:r>
                        <a:rPr lang="zh-CN" altLang="en-US" sz="1800" b="1" kern="1200" dirty="0">
                          <a:solidFill>
                            <a:srgbClr val="FFC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可视化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868207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3570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C9B110-7AEF-4D4B-A902-FA50EF71B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课程提纲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EB8A106-F1AC-4064-9C69-F763AB4A81CA}"/>
              </a:ext>
            </a:extLst>
          </p:cNvPr>
          <p:cNvSpPr/>
          <p:nvPr/>
        </p:nvSpPr>
        <p:spPr>
          <a:xfrm>
            <a:off x="277812" y="1341000"/>
            <a:ext cx="8542187" cy="1781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250000"/>
              </a:lnSpc>
              <a:buFont typeface="+mj-lt"/>
              <a:buAutoNum type="arabicPeriod"/>
            </a:pPr>
            <a:r>
              <a:rPr lang="en-US" altLang="zh-CN" sz="2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JavaScript API</a:t>
            </a:r>
          </a:p>
          <a:p>
            <a:pPr marL="457200" indent="-457200" algn="just">
              <a:lnSpc>
                <a:spcPct val="250000"/>
              </a:lnSpc>
              <a:buFont typeface="+mj-lt"/>
              <a:buAutoNum type="arabicPeriod"/>
            </a:pPr>
            <a:r>
              <a:rPr lang="en-US" altLang="zh-CN" sz="24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WebService</a:t>
            </a: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4283153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FEF19458-FA71-45AC-9786-2E9AFC9BDE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2725"/>
            <a:ext cx="9144000" cy="448627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6C9B110-7AEF-4D4B-A902-FA50EF71B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3.1 JavaScript API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6BED9DD-E6A8-4EDC-A641-B610DDBD73AA}"/>
              </a:ext>
            </a:extLst>
          </p:cNvPr>
          <p:cNvSpPr/>
          <p:nvPr/>
        </p:nvSpPr>
        <p:spPr>
          <a:xfrm>
            <a:off x="1044000" y="2265863"/>
            <a:ext cx="1152000" cy="2880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9630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B5935E1-CDAC-4C07-A38F-BF1C64749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5862"/>
            <a:ext cx="9144000" cy="448627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6C9B110-7AEF-4D4B-A902-FA50EF71B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3.1 JavaScript API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347B61-7F18-45F8-8952-462FDB053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9630" y="2133000"/>
            <a:ext cx="6624000" cy="3774432"/>
          </a:xfrm>
        </p:spPr>
        <p:txBody>
          <a:bodyPr/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百度地图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JavaScript API GL v1.0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是一套由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JavaScript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语言编写的应用程序接口，可帮助您在网站中构建功能丰富、交互性强的地图应用，支持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PC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端和移动端基于浏览器的地图应用开发，且支持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HTML5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特性的地图开发。</a:t>
            </a:r>
          </a:p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百度地图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JavaScript API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支持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，免费对外开放，可直接使用。接口使用无次数限制。在使用前，您需先申请密钥（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ak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）才可使用。在您使用百度地图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JavaScript API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之前，请先阅读百度地图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使用条款。任何非营利性应用请直接使用，商业应用请参考使用须知。</a:t>
            </a:r>
          </a:p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JavaScript API GL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使用了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WebGL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对地图、覆盖物等进行渲染，支持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3D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视角展示地图。 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GL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版本接口基本向下兼容，迁移成本低。目前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v1.0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版本支持了基本的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3D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地图展示、基本地图控件和覆盖物。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F4D5FF5-B75B-4987-91CB-9E288B4D606D}"/>
              </a:ext>
            </a:extLst>
          </p:cNvPr>
          <p:cNvSpPr/>
          <p:nvPr/>
        </p:nvSpPr>
        <p:spPr>
          <a:xfrm>
            <a:off x="900000" y="3933000"/>
            <a:ext cx="1224000" cy="5040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86457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C9B110-7AEF-4D4B-A902-FA50EF71B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3.1 JavaScript API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EE9A74C-C87E-4623-8484-248514B60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000"/>
            <a:ext cx="9144000" cy="154120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944324D-2039-4C53-92B9-02B56DFFE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8000" y="4031929"/>
            <a:ext cx="5148000" cy="1429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0595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C9B110-7AEF-4D4B-A902-FA50EF71B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3.1 JavaScript API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8CF74F36-7CA4-4C4D-B72A-4B3436F60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813" y="1557538"/>
            <a:ext cx="8542187" cy="719462"/>
          </a:xfrm>
        </p:spPr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示例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3-1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：显示百度地图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4D2DF6D-278E-4D5D-BE48-1F1EBF5A9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000" y="2709000"/>
            <a:ext cx="5220000" cy="309093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C7C983C-F4FF-488A-8AF0-6A6CF2A9D4B2}"/>
              </a:ext>
            </a:extLst>
          </p:cNvPr>
          <p:cNvSpPr txBox="1"/>
          <p:nvPr/>
        </p:nvSpPr>
        <p:spPr>
          <a:xfrm>
            <a:off x="1044000" y="2208277"/>
            <a:ext cx="223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缩放旋转控制</a:t>
            </a: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地球模式</a:t>
            </a: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个性化地图</a:t>
            </a: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地图要素</a:t>
            </a:r>
          </a:p>
        </p:txBody>
      </p:sp>
    </p:spTree>
    <p:extLst>
      <p:ext uri="{BB962C8B-B14F-4D97-AF65-F5344CB8AC3E}">
        <p14:creationId xmlns:p14="http://schemas.microsoft.com/office/powerpoint/2010/main" val="3047685827"/>
      </p:ext>
    </p:extLst>
  </p:cSld>
  <p:clrMapOvr>
    <a:masterClrMapping/>
  </p:clrMapOvr>
</p:sld>
</file>

<file path=ppt/theme/theme1.xml><?xml version="1.0" encoding="utf-8"?>
<a:theme xmlns:a="http://schemas.openxmlformats.org/drawingml/2006/main" name="lecture_template_0999ipao">
  <a:themeElements>
    <a:clrScheme name="">
      <a:dk1>
        <a:srgbClr val="3E0087"/>
      </a:dk1>
      <a:lt1>
        <a:srgbClr val="FFFFFF"/>
      </a:lt1>
      <a:dk2>
        <a:srgbClr val="7D00FF"/>
      </a:dk2>
      <a:lt2>
        <a:srgbClr val="919191"/>
      </a:lt2>
      <a:accent1>
        <a:srgbClr val="FAFD00"/>
      </a:accent1>
      <a:accent2>
        <a:srgbClr val="00A800"/>
      </a:accent2>
      <a:accent3>
        <a:srgbClr val="FFFFFF"/>
      </a:accent3>
      <a:accent4>
        <a:srgbClr val="340072"/>
      </a:accent4>
      <a:accent5>
        <a:srgbClr val="FCFEAA"/>
      </a:accent5>
      <a:accent6>
        <a:srgbClr val="009800"/>
      </a:accent6>
      <a:hlink>
        <a:srgbClr val="FC0128"/>
      </a:hlink>
      <a:folHlink>
        <a:srgbClr val="3365FB"/>
      </a:folHlink>
    </a:clrScheme>
    <a:fontScheme name="lecture_template_0999ipao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lecture_template_0999ipao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ture_template_0999ipao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_template_0999ipao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ture_template_0999ipao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ture_template_0999ipao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ture_template_0999ipao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ture_template_0999ipao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2856</TotalTime>
  <Words>463</Words>
  <Application>Microsoft Office PowerPoint</Application>
  <PresentationFormat>全屏显示(4:3)</PresentationFormat>
  <Paragraphs>76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27" baseType="lpstr">
      <vt:lpstr>等线</vt:lpstr>
      <vt:lpstr>等线 Light</vt:lpstr>
      <vt:lpstr>微软雅黑</vt:lpstr>
      <vt:lpstr>Arial</vt:lpstr>
      <vt:lpstr>Tahoma</vt:lpstr>
      <vt:lpstr>Times New Roman</vt:lpstr>
      <vt:lpstr>Wingdings</vt:lpstr>
      <vt:lpstr>lecture_template_0999ipao</vt:lpstr>
      <vt:lpstr>自定义设计方案</vt:lpstr>
      <vt:lpstr>PowerPoint 演示文稿</vt:lpstr>
      <vt:lpstr>3.0 互联网地图</vt:lpstr>
      <vt:lpstr>3.0 互联网地图API</vt:lpstr>
      <vt:lpstr>3.0 互联网地图API VS ArcGIS API</vt:lpstr>
      <vt:lpstr>课程提纲</vt:lpstr>
      <vt:lpstr>3.1 JavaScript API</vt:lpstr>
      <vt:lpstr>3.1 JavaScript API</vt:lpstr>
      <vt:lpstr>3.1 JavaScript API</vt:lpstr>
      <vt:lpstr>3.1 JavaScript API</vt:lpstr>
      <vt:lpstr>3.1 JavaScript API</vt:lpstr>
      <vt:lpstr>3.1 JavaScript API</vt:lpstr>
      <vt:lpstr>3.1 JavaScript API</vt:lpstr>
      <vt:lpstr>3.1 JavaScript API</vt:lpstr>
      <vt:lpstr>课程提纲</vt:lpstr>
      <vt:lpstr>3.2 WebService API</vt:lpstr>
      <vt:lpstr>3.2 WebService API</vt:lpstr>
      <vt:lpstr>3.2 WebService API</vt:lpstr>
      <vt:lpstr>3.2 WebService API</vt:lpstr>
    </vt:vector>
  </TitlesOfParts>
  <Company>Lenovo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hlz</dc:creator>
  <cp:lastModifiedBy>Jianfeng Zhu</cp:lastModifiedBy>
  <cp:revision>346</cp:revision>
  <dcterms:created xsi:type="dcterms:W3CDTF">2019-08-25T12:07:06Z</dcterms:created>
  <dcterms:modified xsi:type="dcterms:W3CDTF">2022-04-20T05:17:50Z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2052-11.1.0.8392</vt:lpwstr>
  </property>
</Properties>
</file>

<file path=docProps/thumbnail.jpeg>
</file>